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76" r:id="rId2"/>
    <p:sldId id="257" r:id="rId3"/>
    <p:sldId id="288" r:id="rId4"/>
    <p:sldId id="289" r:id="rId5"/>
    <p:sldId id="290" r:id="rId6"/>
    <p:sldId id="291" r:id="rId7"/>
    <p:sldId id="292" r:id="rId8"/>
    <p:sldId id="272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1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353E"/>
    <a:srgbClr val="42B9DB"/>
    <a:srgbClr val="5B9BD5"/>
    <a:srgbClr val="55A274"/>
    <a:srgbClr val="E3221C"/>
    <a:srgbClr val="FEA748"/>
    <a:srgbClr val="F6821F"/>
    <a:srgbClr val="49B4B3"/>
    <a:srgbClr val="15B7EB"/>
    <a:srgbClr val="4C5A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0" d="100"/>
          <a:sy n="70" d="100"/>
        </p:scale>
        <p:origin x="558" y="60"/>
      </p:cViewPr>
      <p:guideLst>
        <p:guide orient="horz" pos="2160"/>
        <p:guide pos="3840"/>
        <p:guide orient="horz" pos="18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09880-2C45-4D3E-8AA8-430FE6AAC903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0C9F96-798C-412B-A371-CDAA11A7C5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878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0C9F96-798C-412B-A371-CDAA11A7C57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635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06B2-9603-4D88-AA79-0869C383A9A1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B4F56-ADFB-4803-AD02-47C26D6CF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4346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285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110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2564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73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7211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6539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06B2-9603-4D88-AA79-0869C383A9A1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B4F56-ADFB-4803-AD02-47C26D6CF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45527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06B2-9603-4D88-AA79-0869C383A9A1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B4F56-ADFB-4803-AD02-47C26D6CF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6801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06B2-9603-4D88-AA79-0869C383A9A1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55EB4F56-ADFB-4803-AD02-47C26D6CF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527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06B2-9603-4D88-AA79-0869C383A9A1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B4F56-ADFB-4803-AD02-47C26D6CF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7502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06B2-9603-4D88-AA79-0869C383A9A1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B4F56-ADFB-4803-AD02-47C26D6CF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06B2-9603-4D88-AA79-0869C383A9A1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B4F56-ADFB-4803-AD02-47C26D6CF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499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06B2-9603-4D88-AA79-0869C383A9A1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B4F56-ADFB-4803-AD02-47C26D6CF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842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06B2-9603-4D88-AA79-0869C383A9A1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B4F56-ADFB-4803-AD02-47C26D6CF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311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06B2-9603-4D88-AA79-0869C383A9A1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B4F56-ADFB-4803-AD02-47C26D6CF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2407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406B2-9603-4D88-AA79-0869C383A9A1}" type="datetimeFigureOut">
              <a:rPr lang="zh-CN" altLang="en-US" smtClean="0"/>
              <a:t>2017/5/24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B4F56-ADFB-4803-AD02-47C26D6CF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670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26" Type="http://schemas.openxmlformats.org/officeDocument/2006/relationships/image" Target="../media/image9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29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7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6.png"/><Relationship Id="rId28" Type="http://schemas.openxmlformats.org/officeDocument/2006/relationships/image" Target="../media/image11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31" Type="http://schemas.openxmlformats.org/officeDocument/2006/relationships/image" Target="../media/image14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Relationship Id="rId27" Type="http://schemas.openxmlformats.org/officeDocument/2006/relationships/image" Target="../media/image10.png"/><Relationship Id="rId30" Type="http://schemas.openxmlformats.org/officeDocument/2006/relationships/image" Target="../media/image1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726747" y="283993"/>
            <a:ext cx="10722111" cy="6168910"/>
            <a:chOff x="726747" y="283993"/>
            <a:chExt cx="10722111" cy="6168910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747" y="283993"/>
              <a:ext cx="1392778" cy="13927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7425" y="283993"/>
              <a:ext cx="1392778" cy="1392778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1611" y="283993"/>
              <a:ext cx="1392778" cy="1392778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5945" y="283993"/>
              <a:ext cx="1392778" cy="1392778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8244" y="329741"/>
              <a:ext cx="1392778" cy="1301281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56080" y="283993"/>
              <a:ext cx="1392778" cy="1392778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747" y="1876037"/>
              <a:ext cx="1392778" cy="1392778"/>
            </a:xfrm>
            <a:prstGeom prst="rect">
              <a:avLst/>
            </a:prstGeom>
          </p:spPr>
        </p:pic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7425" y="1876037"/>
              <a:ext cx="1392778" cy="1392778"/>
            </a:xfrm>
            <a:prstGeom prst="rect">
              <a:avLst/>
            </a:prstGeom>
          </p:spPr>
        </p:pic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1611" y="1876037"/>
              <a:ext cx="1392778" cy="1392778"/>
            </a:xfrm>
            <a:prstGeom prst="rect">
              <a:avLst/>
            </a:prstGeom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5945" y="1876037"/>
              <a:ext cx="1392778" cy="1392778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8244" y="1876037"/>
              <a:ext cx="1392778" cy="1392778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56080" y="1876037"/>
              <a:ext cx="1392778" cy="1392778"/>
            </a:xfrm>
            <a:prstGeom prst="rect">
              <a:avLst/>
            </a:prstGeom>
          </p:spPr>
        </p:pic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747" y="3468081"/>
              <a:ext cx="1392778" cy="1392778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7425" y="3468081"/>
              <a:ext cx="1392778" cy="1392778"/>
            </a:xfrm>
            <a:prstGeom prst="rect">
              <a:avLst/>
            </a:prstGeom>
          </p:spPr>
        </p:pic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1611" y="3468081"/>
              <a:ext cx="1392778" cy="1392778"/>
            </a:xfrm>
            <a:prstGeom prst="rect">
              <a:avLst/>
            </a:prstGeom>
          </p:spPr>
        </p:pic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3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5945" y="3468081"/>
              <a:ext cx="1392778" cy="1392778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8244" y="3468081"/>
              <a:ext cx="1392778" cy="1392778"/>
            </a:xfrm>
            <a:prstGeom prst="rect">
              <a:avLst/>
            </a:prstGeom>
          </p:spPr>
        </p:pic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3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56080" y="3468081"/>
              <a:ext cx="1392778" cy="1392778"/>
            </a:xfrm>
            <a:prstGeom prst="rect">
              <a:avLst/>
            </a:prstGeom>
          </p:spPr>
        </p:pic>
        <p:pic>
          <p:nvPicPr>
            <p:cNvPr id="33" name="图片 32"/>
            <p:cNvPicPr>
              <a:picLocks noChangeAspect="1"/>
            </p:cNvPicPr>
            <p:nvPr/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747" y="5060125"/>
              <a:ext cx="1392778" cy="1392778"/>
            </a:xfrm>
            <a:prstGeom prst="rect">
              <a:avLst/>
            </a:prstGeom>
          </p:spPr>
        </p:pic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7425" y="5060125"/>
              <a:ext cx="1392778" cy="1392778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1611" y="5060125"/>
              <a:ext cx="1392778" cy="1392778"/>
            </a:xfrm>
            <a:prstGeom prst="rect">
              <a:avLst/>
            </a:prstGeom>
          </p:spPr>
        </p:pic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5945" y="5060125"/>
              <a:ext cx="1392778" cy="1392778"/>
            </a:xfrm>
            <a:prstGeom prst="rect">
              <a:avLst/>
            </a:prstGeom>
          </p:spPr>
        </p:pic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8244" y="5060125"/>
              <a:ext cx="1392778" cy="1392778"/>
            </a:xfrm>
            <a:prstGeom prst="rect">
              <a:avLst/>
            </a:prstGeom>
          </p:spPr>
        </p:pic>
        <p:pic>
          <p:nvPicPr>
            <p:cNvPr id="38" name="图片 37"/>
            <p:cNvPicPr>
              <a:picLocks noChangeAspect="1"/>
            </p:cNvPicPr>
            <p:nvPr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56080" y="5060125"/>
              <a:ext cx="1392778" cy="1392778"/>
            </a:xfrm>
            <a:prstGeom prst="rect">
              <a:avLst/>
            </a:prstGeom>
          </p:spPr>
        </p:pic>
      </p:grpSp>
      <p:sp>
        <p:nvSpPr>
          <p:cNvPr id="39" name="矩形 3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E313A">
              <a:alpha val="9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/>
          <p:cNvCxnSpPr/>
          <p:nvPr userDrawn="1"/>
        </p:nvCxnSpPr>
        <p:spPr>
          <a:xfrm flipV="1">
            <a:off x="0" y="0"/>
            <a:ext cx="1691391" cy="2342359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 userDrawn="1"/>
        </p:nvCxnSpPr>
        <p:spPr>
          <a:xfrm flipV="1">
            <a:off x="16532" y="0"/>
            <a:ext cx="1059147" cy="2758255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 userDrawn="1"/>
        </p:nvCxnSpPr>
        <p:spPr>
          <a:xfrm flipV="1">
            <a:off x="0" y="1"/>
            <a:ext cx="1871656" cy="2133599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 flipV="1">
            <a:off x="10278" y="0"/>
            <a:ext cx="1877910" cy="66675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 flipV="1">
            <a:off x="-93260" y="0"/>
            <a:ext cx="1981448" cy="10668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 userDrawn="1"/>
        </p:nvCxnSpPr>
        <p:spPr>
          <a:xfrm flipV="1">
            <a:off x="-27141" y="0"/>
            <a:ext cx="1102820" cy="152673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 userDrawn="1"/>
        </p:nvCxnSpPr>
        <p:spPr>
          <a:xfrm flipH="1">
            <a:off x="10880725" y="4972050"/>
            <a:ext cx="1311275" cy="188595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 userDrawn="1"/>
        </p:nvCxnSpPr>
        <p:spPr>
          <a:xfrm flipH="1">
            <a:off x="11452225" y="4942002"/>
            <a:ext cx="739775" cy="1915998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 userDrawn="1"/>
        </p:nvCxnSpPr>
        <p:spPr>
          <a:xfrm flipH="1">
            <a:off x="10693400" y="5140325"/>
            <a:ext cx="1498600" cy="1717675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 userDrawn="1"/>
        </p:nvCxnSpPr>
        <p:spPr>
          <a:xfrm flipH="1">
            <a:off x="10693400" y="6353175"/>
            <a:ext cx="1498600" cy="504825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 userDrawn="1"/>
        </p:nvCxnSpPr>
        <p:spPr>
          <a:xfrm flipH="1">
            <a:off x="10267950" y="6045200"/>
            <a:ext cx="1924050" cy="8128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 userDrawn="1"/>
        </p:nvCxnSpPr>
        <p:spPr>
          <a:xfrm flipH="1">
            <a:off x="11493500" y="5892800"/>
            <a:ext cx="698501" cy="9652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723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4618575" y="1025375"/>
            <a:ext cx="4847823" cy="659063"/>
            <a:chOff x="4618575" y="1025375"/>
            <a:chExt cx="4847823" cy="659063"/>
          </a:xfrm>
        </p:grpSpPr>
        <p:sp>
          <p:nvSpPr>
            <p:cNvPr id="11" name="文本框 10"/>
            <p:cNvSpPr txBox="1"/>
            <p:nvPr/>
          </p:nvSpPr>
          <p:spPr>
            <a:xfrm>
              <a:off x="5420178" y="1080386"/>
              <a:ext cx="4046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武汉纺织大学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8575" y="1025375"/>
              <a:ext cx="676150" cy="659063"/>
            </a:xfrm>
            <a:prstGeom prst="rect">
              <a:avLst/>
            </a:prstGeom>
          </p:spPr>
        </p:pic>
      </p:grpSp>
      <p:sp>
        <p:nvSpPr>
          <p:cNvPr id="5" name="文本框 4"/>
          <p:cNvSpPr txBox="1"/>
          <p:nvPr/>
        </p:nvSpPr>
        <p:spPr>
          <a:xfrm>
            <a:off x="1796134" y="2548305"/>
            <a:ext cx="86307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ln w="2540">
                  <a:noFill/>
                </a:ln>
                <a:latin typeface="华康俪金黑W8" panose="020B0809000000000000" pitchFamily="49" charset="-122"/>
                <a:ea typeface="华康俪金黑W8" panose="020B0809000000000000" pitchFamily="49" charset="-122"/>
              </a:rPr>
              <a:t>基于</a:t>
            </a:r>
            <a:r>
              <a:rPr lang="en-US" altLang="zh-CN" sz="4400" dirty="0" smtClean="0">
                <a:ln w="2540">
                  <a:noFill/>
                </a:ln>
                <a:latin typeface="华康俪金黑W8" panose="020B0809000000000000" pitchFamily="49" charset="-122"/>
                <a:ea typeface="华康俪金黑W8" panose="020B0809000000000000" pitchFamily="49" charset="-122"/>
              </a:rPr>
              <a:t>Kinect</a:t>
            </a:r>
            <a:r>
              <a:rPr lang="zh-CN" altLang="en-US" sz="4400" dirty="0" smtClean="0">
                <a:ln w="2540">
                  <a:noFill/>
                </a:ln>
                <a:latin typeface="华康俪金黑W8" panose="020B0809000000000000" pitchFamily="49" charset="-122"/>
                <a:ea typeface="华康俪金黑W8" panose="020B0809000000000000" pitchFamily="49" charset="-122"/>
              </a:rPr>
              <a:t>的墙来乐体感游戏开发</a:t>
            </a:r>
            <a:endParaRPr lang="zh-CN" altLang="en-US" sz="4400" dirty="0">
              <a:ln w="2540">
                <a:noFill/>
              </a:ln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667494" y="4418782"/>
            <a:ext cx="36985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答辩人：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丁知成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67495" y="4942002"/>
            <a:ext cx="3139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 崔树芹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633928" y="1341438"/>
            <a:ext cx="0" cy="1582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10549890" y="1341439"/>
            <a:ext cx="0" cy="15827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5375541" y="5961556"/>
            <a:ext cx="1471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sz="1600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600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sz="1600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7571732" y="1341438"/>
            <a:ext cx="297815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/>
        </p:nvGrpSpPr>
        <p:grpSpPr>
          <a:xfrm>
            <a:off x="1633928" y="1155293"/>
            <a:ext cx="3244504" cy="369332"/>
            <a:chOff x="1633928" y="1155293"/>
            <a:chExt cx="3244504" cy="369332"/>
          </a:xfrm>
        </p:grpSpPr>
        <p:cxnSp>
          <p:nvCxnSpPr>
            <p:cNvPr id="16" name="直接连接符 15"/>
            <p:cNvCxnSpPr/>
            <p:nvPr/>
          </p:nvCxnSpPr>
          <p:spPr>
            <a:xfrm>
              <a:off x="1633928" y="1341438"/>
              <a:ext cx="32441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2024851" y="1155293"/>
              <a:ext cx="28535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pc="3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数计学院</a:t>
              </a:r>
              <a:endParaRPr lang="zh-CN" altLang="en-US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/>
            <p:cNvCxnSpPr/>
            <p:nvPr/>
          </p:nvCxnSpPr>
          <p:spPr>
            <a:xfrm flipH="1">
              <a:off x="3322842" y="1341438"/>
              <a:ext cx="10392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直接连接符 23"/>
          <p:cNvCxnSpPr>
            <a:stCxn id="12" idx="1"/>
          </p:cNvCxnSpPr>
          <p:nvPr/>
        </p:nvCxnSpPr>
        <p:spPr>
          <a:xfrm flipH="1">
            <a:off x="1612900" y="4649615"/>
            <a:ext cx="305459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组合 45"/>
          <p:cNvGrpSpPr/>
          <p:nvPr/>
        </p:nvGrpSpPr>
        <p:grpSpPr>
          <a:xfrm>
            <a:off x="7443288" y="4518809"/>
            <a:ext cx="3106602" cy="261610"/>
            <a:chOff x="7443288" y="4518809"/>
            <a:chExt cx="3106602" cy="261610"/>
          </a:xfrm>
        </p:grpSpPr>
        <p:cxnSp>
          <p:nvCxnSpPr>
            <p:cNvPr id="19" name="直接连接符 18"/>
            <p:cNvCxnSpPr/>
            <p:nvPr/>
          </p:nvCxnSpPr>
          <p:spPr>
            <a:xfrm flipH="1" flipV="1">
              <a:off x="10225478" y="4651847"/>
              <a:ext cx="32441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8693206" y="4518809"/>
              <a:ext cx="159062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spc="3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2017</a:t>
              </a:r>
              <a:r>
                <a:rPr lang="zh-CN" altLang="en-US" sz="1100" spc="3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年毕业答辩</a:t>
              </a:r>
              <a:endParaRPr lang="zh-CN" altLang="en-US" sz="1100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 flipH="1" flipV="1">
              <a:off x="7443288" y="4651847"/>
              <a:ext cx="1249917" cy="11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左上"/>
          <p:cNvSpPr/>
          <p:nvPr/>
        </p:nvSpPr>
        <p:spPr>
          <a:xfrm>
            <a:off x="6024000" y="1270917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右上"/>
          <p:cNvSpPr/>
          <p:nvPr/>
        </p:nvSpPr>
        <p:spPr>
          <a:xfrm>
            <a:off x="6024000" y="1270917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左下"/>
          <p:cNvSpPr/>
          <p:nvPr/>
        </p:nvSpPr>
        <p:spPr>
          <a:xfrm flipV="1">
            <a:off x="6024000" y="4572919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右下"/>
          <p:cNvSpPr/>
          <p:nvPr/>
        </p:nvSpPr>
        <p:spPr>
          <a:xfrm flipV="1">
            <a:off x="6023994" y="4572919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/>
          <p:cNvCxnSpPr/>
          <p:nvPr/>
        </p:nvCxnSpPr>
        <p:spPr>
          <a:xfrm>
            <a:off x="1633928" y="2924175"/>
            <a:ext cx="0" cy="1725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V="1">
            <a:off x="10549890" y="2924175"/>
            <a:ext cx="0" cy="1725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1796134" y="3862335"/>
            <a:ext cx="8630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n w="2540">
                  <a:noFill/>
                </a:ln>
                <a:latin typeface="华康俪金黑W8" panose="020B0809000000000000" pitchFamily="49" charset="-122"/>
                <a:ea typeface="华康俪金黑W8" panose="020B0809000000000000" pitchFamily="49" charset="-122"/>
              </a:rPr>
              <a:t>计算机</a:t>
            </a:r>
            <a:r>
              <a:rPr lang="en-US" altLang="zh-CN" sz="2400" dirty="0" smtClean="0">
                <a:ln w="2540">
                  <a:noFill/>
                </a:ln>
                <a:latin typeface="华康俪金黑W8" panose="020B0809000000000000" pitchFamily="49" charset="-122"/>
                <a:ea typeface="华康俪金黑W8" panose="020B0809000000000000" pitchFamily="49" charset="-122"/>
              </a:rPr>
              <a:t>11301</a:t>
            </a:r>
            <a:r>
              <a:rPr lang="zh-CN" altLang="en-US" sz="2400" dirty="0" smtClean="0">
                <a:ln w="2540">
                  <a:noFill/>
                </a:ln>
                <a:latin typeface="华康俪金黑W8" panose="020B0809000000000000" pitchFamily="49" charset="-122"/>
                <a:ea typeface="华康俪金黑W8" panose="020B0809000000000000" pitchFamily="49" charset="-122"/>
              </a:rPr>
              <a:t>班</a:t>
            </a:r>
            <a:endParaRPr lang="zh-CN" altLang="en-US" sz="2400" dirty="0">
              <a:ln w="2540">
                <a:noFill/>
              </a:ln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0396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3.33333E-6 L 0.36536 -3.33333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68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36536 -3.33333E-6 L 0.36536 0.23079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52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53" presetClass="exit" presetSubtype="544" fill="hold" grpId="3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3.33333E-6 L -0.36602 -0.00023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07" y="-23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36602 -0.00023 L -0.36602 0.23056 " pathEditMode="relative" rAng="0" ptsTypes="AA">
                                      <p:cBhvr>
                                        <p:cTn id="3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528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53" presetClass="exit" presetSubtype="544" fill="hold" grpId="3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4.81481E-6 L 0.36536 -4.81481E-6 " pathEditMode="relative" rAng="0" ptsTypes="AA">
                                      <p:cBhvr>
                                        <p:cTn id="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68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36536 -4.81481E-6 L 0.36536 -0.25092 " pathEditMode="relative" rAng="0" ptsTypes="AA">
                                      <p:cBhvr>
                                        <p:cTn id="5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46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53" presetClass="exit" presetSubtype="544" fill="hold" grpId="3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4.81481E-6 L -0.36602 -0.00023 " pathEditMode="relative" rAng="0" ptsTypes="AA">
                                      <p:cBhvr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07" y="-2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42" presetClass="path" presetSubtype="0" accel="50000" de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36602 -0.00023 L -0.36602 -0.25092 " pathEditMode="relative" rAng="0" ptsTypes="AA">
                                      <p:cBhvr>
                                        <p:cTn id="7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46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53" presetClass="exit" presetSubtype="544" fill="hold" grpId="3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7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2000"/>
                            </p:stCondLst>
                            <p:childTnLst>
                              <p:par>
                                <p:cTn id="1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13" grpId="0"/>
      <p:bldP spid="20" grpId="0"/>
      <p:bldP spid="36" grpId="0" animBg="1"/>
      <p:bldP spid="36" grpId="1" animBg="1"/>
      <p:bldP spid="36" grpId="2" animBg="1"/>
      <p:bldP spid="36" grpId="3" animBg="1"/>
      <p:bldP spid="34" grpId="0" animBg="1"/>
      <p:bldP spid="34" grpId="1" animBg="1"/>
      <p:bldP spid="34" grpId="2" animBg="1"/>
      <p:bldP spid="34" grpId="3" animBg="1"/>
      <p:bldP spid="38" grpId="0" animBg="1"/>
      <p:bldP spid="38" grpId="1" animBg="1"/>
      <p:bldP spid="38" grpId="2" animBg="1"/>
      <p:bldP spid="38" grpId="3" animBg="1"/>
      <p:bldP spid="37" grpId="0" animBg="1"/>
      <p:bldP spid="37" grpId="1" animBg="1"/>
      <p:bldP spid="37" grpId="2" animBg="1"/>
      <p:bldP spid="37" grpId="3" animBg="1"/>
      <p:bldP spid="3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225924" y="1533507"/>
            <a:ext cx="4115269" cy="688198"/>
            <a:chOff x="2232598" y="994889"/>
            <a:chExt cx="4115269" cy="688198"/>
          </a:xfrm>
        </p:grpSpPr>
        <p:grpSp>
          <p:nvGrpSpPr>
            <p:cNvPr id="53" name="组合 52"/>
            <p:cNvGrpSpPr/>
            <p:nvPr/>
          </p:nvGrpSpPr>
          <p:grpSpPr>
            <a:xfrm>
              <a:off x="2232598" y="1084025"/>
              <a:ext cx="459878" cy="472968"/>
              <a:chOff x="2113613" y="1840433"/>
              <a:chExt cx="644577" cy="662924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2113613" y="1858780"/>
                <a:ext cx="644577" cy="644577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2176540" y="1840433"/>
                <a:ext cx="446864" cy="6470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</a:t>
                </a:r>
                <a:endPara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0" name="椭圆 9"/>
            <p:cNvSpPr/>
            <p:nvPr/>
          </p:nvSpPr>
          <p:spPr>
            <a:xfrm>
              <a:off x="5612959" y="994889"/>
              <a:ext cx="688198" cy="688198"/>
            </a:xfrm>
            <a:prstGeom prst="ellipse">
              <a:avLst/>
            </a:prstGeom>
            <a:solidFill>
              <a:srgbClr val="49B4B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5412" y="1025764"/>
              <a:ext cx="576874" cy="576874"/>
            </a:xfrm>
            <a:prstGeom prst="rect">
              <a:avLst/>
            </a:prstGeom>
          </p:spPr>
        </p:pic>
        <p:sp>
          <p:nvSpPr>
            <p:cNvPr id="51" name="文本框 50"/>
            <p:cNvSpPr txBox="1"/>
            <p:nvPr/>
          </p:nvSpPr>
          <p:spPr>
            <a:xfrm>
              <a:off x="2879315" y="1114146"/>
              <a:ext cx="3468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研究目的和意义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6998" y="2571157"/>
            <a:ext cx="4098568" cy="689362"/>
            <a:chOff x="3613672" y="1994439"/>
            <a:chExt cx="4098568" cy="689362"/>
          </a:xfrm>
        </p:grpSpPr>
        <p:sp>
          <p:nvSpPr>
            <p:cNvPr id="106" name="文本框 105"/>
            <p:cNvSpPr txBox="1"/>
            <p:nvPr/>
          </p:nvSpPr>
          <p:spPr>
            <a:xfrm>
              <a:off x="4243688" y="2222136"/>
              <a:ext cx="3468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本文工作</a:t>
              </a: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3613672" y="2179162"/>
              <a:ext cx="459878" cy="472968"/>
              <a:chOff x="2113613" y="1840433"/>
              <a:chExt cx="644577" cy="662924"/>
            </a:xfrm>
          </p:grpSpPr>
          <p:sp>
            <p:nvSpPr>
              <p:cNvPr id="86" name="椭圆 85"/>
              <p:cNvSpPr/>
              <p:nvPr/>
            </p:nvSpPr>
            <p:spPr>
              <a:xfrm>
                <a:off x="2113613" y="1858780"/>
                <a:ext cx="644577" cy="644577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2176540" y="1840433"/>
                <a:ext cx="446864" cy="6470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endPara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84" name="椭圆 83"/>
            <p:cNvSpPr/>
            <p:nvPr/>
          </p:nvSpPr>
          <p:spPr>
            <a:xfrm>
              <a:off x="6707075" y="1994439"/>
              <a:ext cx="688198" cy="688198"/>
            </a:xfrm>
            <a:prstGeom prst="ellipse">
              <a:avLst/>
            </a:prstGeom>
            <a:solidFill>
              <a:srgbClr val="D5DA3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BE68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08" name="图片 10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2968" y="2034331"/>
              <a:ext cx="513744" cy="513744"/>
            </a:xfrm>
            <a:prstGeom prst="rect">
              <a:avLst/>
            </a:prstGeom>
          </p:spPr>
        </p:pic>
      </p:grpSp>
      <p:grpSp>
        <p:nvGrpSpPr>
          <p:cNvPr id="11" name="组合 10"/>
          <p:cNvGrpSpPr/>
          <p:nvPr/>
        </p:nvGrpSpPr>
        <p:grpSpPr>
          <a:xfrm>
            <a:off x="4270820" y="3802792"/>
            <a:ext cx="5685089" cy="688198"/>
            <a:chOff x="2277494" y="3207024"/>
            <a:chExt cx="5685089" cy="688198"/>
          </a:xfrm>
        </p:grpSpPr>
        <p:grpSp>
          <p:nvGrpSpPr>
            <p:cNvPr id="89" name="组合 88"/>
            <p:cNvGrpSpPr/>
            <p:nvPr/>
          </p:nvGrpSpPr>
          <p:grpSpPr>
            <a:xfrm>
              <a:off x="2277494" y="3337152"/>
              <a:ext cx="459878" cy="472968"/>
              <a:chOff x="2113613" y="1840433"/>
              <a:chExt cx="644577" cy="662924"/>
            </a:xfrm>
          </p:grpSpPr>
          <p:sp>
            <p:nvSpPr>
              <p:cNvPr id="95" name="椭圆 94"/>
              <p:cNvSpPr/>
              <p:nvPr/>
            </p:nvSpPr>
            <p:spPr>
              <a:xfrm>
                <a:off x="2113613" y="1858780"/>
                <a:ext cx="644577" cy="644577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6" name="文本框 95"/>
              <p:cNvSpPr txBox="1"/>
              <p:nvPr/>
            </p:nvSpPr>
            <p:spPr>
              <a:xfrm>
                <a:off x="2176540" y="1840433"/>
                <a:ext cx="446864" cy="6470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</a:t>
                </a:r>
                <a:endPara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3" name="椭圆 92"/>
            <p:cNvSpPr/>
            <p:nvPr/>
          </p:nvSpPr>
          <p:spPr>
            <a:xfrm>
              <a:off x="5616557" y="3207024"/>
              <a:ext cx="688198" cy="688198"/>
            </a:xfrm>
            <a:prstGeom prst="ellipse">
              <a:avLst/>
            </a:prstGeom>
            <a:solidFill>
              <a:srgbClr val="FEA74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2879315" y="3380126"/>
              <a:ext cx="50832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游戏视频展示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09" name="图片 10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579" y="3275194"/>
              <a:ext cx="495964" cy="495964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5606998" y="4985937"/>
            <a:ext cx="4194732" cy="706557"/>
            <a:chOff x="3613672" y="4447319"/>
            <a:chExt cx="4194732" cy="706557"/>
          </a:xfrm>
        </p:grpSpPr>
        <p:grpSp>
          <p:nvGrpSpPr>
            <p:cNvPr id="98" name="组合 97"/>
            <p:cNvGrpSpPr/>
            <p:nvPr/>
          </p:nvGrpSpPr>
          <p:grpSpPr>
            <a:xfrm>
              <a:off x="3613672" y="4609455"/>
              <a:ext cx="459878" cy="472968"/>
              <a:chOff x="2113613" y="1840433"/>
              <a:chExt cx="644577" cy="662924"/>
            </a:xfrm>
          </p:grpSpPr>
          <p:sp>
            <p:nvSpPr>
              <p:cNvPr id="104" name="椭圆 103"/>
              <p:cNvSpPr/>
              <p:nvPr/>
            </p:nvSpPr>
            <p:spPr>
              <a:xfrm>
                <a:off x="2113613" y="1858780"/>
                <a:ext cx="644577" cy="644577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2176540" y="1840433"/>
                <a:ext cx="446864" cy="6470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</a:t>
                </a:r>
                <a:endPara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02" name="椭圆 101"/>
            <p:cNvSpPr/>
            <p:nvPr/>
          </p:nvSpPr>
          <p:spPr>
            <a:xfrm>
              <a:off x="6734365" y="4465678"/>
              <a:ext cx="688198" cy="688198"/>
            </a:xfrm>
            <a:prstGeom prst="ellipse">
              <a:avLst/>
            </a:prstGeom>
            <a:solidFill>
              <a:srgbClr val="42B9D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0" name="文本框 99"/>
            <p:cNvSpPr txBox="1"/>
            <p:nvPr/>
          </p:nvSpPr>
          <p:spPr>
            <a:xfrm>
              <a:off x="4243688" y="4640232"/>
              <a:ext cx="35647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10" name="图片 10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3641" y="4447319"/>
              <a:ext cx="540361" cy="540361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2401738" y="1835521"/>
            <a:ext cx="675533" cy="1280212"/>
            <a:chOff x="408412" y="1785417"/>
            <a:chExt cx="675533" cy="1280212"/>
          </a:xfrm>
        </p:grpSpPr>
        <p:sp>
          <p:nvSpPr>
            <p:cNvPr id="43" name="文本框 42"/>
            <p:cNvSpPr txBox="1"/>
            <p:nvPr/>
          </p:nvSpPr>
          <p:spPr>
            <a:xfrm>
              <a:off x="522712" y="1785417"/>
              <a:ext cx="561233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spc="300" dirty="0" smtClean="0">
                  <a:ln w="2540">
                    <a:noFill/>
                  </a:ln>
                  <a:latin typeface="华康俪金黑W8" panose="020B0809000000000000" pitchFamily="49" charset="-122"/>
                  <a:ea typeface="华康俪金黑W8" panose="020B0809000000000000" pitchFamily="49" charset="-122"/>
                </a:rPr>
                <a:t>目录</a:t>
              </a:r>
              <a:endParaRPr lang="zh-CN" altLang="en-US" sz="3200" spc="300" dirty="0">
                <a:ln w="2540">
                  <a:noFill/>
                </a:ln>
                <a:latin typeface="华康俪金黑W8" panose="020B0809000000000000" pitchFamily="49" charset="-122"/>
                <a:ea typeface="华康俪金黑W8" panose="020B0809000000000000" pitchFamily="49" charset="-122"/>
              </a:endParaRPr>
            </a:p>
          </p:txBody>
        </p:sp>
        <p:cxnSp>
          <p:nvCxnSpPr>
            <p:cNvPr id="3" name="直接连接符 2"/>
            <p:cNvCxnSpPr/>
            <p:nvPr/>
          </p:nvCxnSpPr>
          <p:spPr>
            <a:xfrm>
              <a:off x="408412" y="1788130"/>
              <a:ext cx="0" cy="127749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15877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24"/>
          <p:cNvSpPr txBox="1"/>
          <p:nvPr/>
        </p:nvSpPr>
        <p:spPr>
          <a:xfrm flipH="1">
            <a:off x="8565053" y="478314"/>
            <a:ext cx="2134127" cy="52322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微软雅黑" pitchFamily="34" charset="-122"/>
                <a:ea typeface="微软雅黑" pitchFamily="34" charset="-122"/>
              </a:rPr>
              <a:t>Title</a:t>
            </a:r>
            <a:endParaRPr lang="zh-CN" altLang="en-US" sz="2800" b="1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1854150" y="744884"/>
            <a:ext cx="648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10088380" y="269824"/>
            <a:ext cx="21036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24"/>
          <p:cNvSpPr txBox="1"/>
          <p:nvPr/>
        </p:nvSpPr>
        <p:spPr>
          <a:xfrm flipH="1">
            <a:off x="2104601" y="92111"/>
            <a:ext cx="4248997" cy="64633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latin typeface="微软雅黑" pitchFamily="34" charset="-122"/>
                <a:ea typeface="微软雅黑" pitchFamily="34" charset="-122"/>
              </a:rPr>
              <a:t>A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研究目的和意义</a:t>
            </a:r>
            <a:endParaRPr lang="zh-CN" altLang="en-US" sz="2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662159" y="92111"/>
            <a:ext cx="41417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b="1" spc="600" dirty="0">
                <a:latin typeface="Segoe UI Light" panose="020B0502040204020203" pitchFamily="34" charset="0"/>
                <a:cs typeface="Arial" pitchFamily="34" charset="0"/>
              </a:rPr>
              <a:t>Title</a:t>
            </a:r>
            <a:endParaRPr lang="zh-CN" altLang="en-US" sz="1600" b="1" spc="600" dirty="0">
              <a:latin typeface="Segoe UI Light" panose="020B0502040204020203" pitchFamily="34" charset="0"/>
              <a:cs typeface="Arial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761365" y="2168720"/>
            <a:ext cx="6381750" cy="2573979"/>
            <a:chOff x="5307279" y="1240670"/>
            <a:chExt cx="6381750" cy="2573979"/>
          </a:xfrm>
        </p:grpSpPr>
        <p:sp>
          <p:nvSpPr>
            <p:cNvPr id="39" name="矩形 38"/>
            <p:cNvSpPr/>
            <p:nvPr/>
          </p:nvSpPr>
          <p:spPr>
            <a:xfrm>
              <a:off x="5307279" y="1529311"/>
              <a:ext cx="6381750" cy="2285338"/>
            </a:xfrm>
            <a:prstGeom prst="rect">
              <a:avLst/>
            </a:prstGeom>
            <a:solidFill>
              <a:srgbClr val="32353E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5783529" y="1240670"/>
              <a:ext cx="4762500" cy="577282"/>
            </a:xfrm>
            <a:prstGeom prst="rect">
              <a:avLst/>
            </a:prstGeom>
            <a:solidFill>
              <a:srgbClr val="42B9DB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b="1" spc="3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</a:t>
              </a:r>
              <a:r>
                <a:rPr lang="zh-CN" altLang="en-US" sz="2000" b="1" spc="3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目的和意义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5681135" y="1967741"/>
              <a:ext cx="3855244" cy="369332"/>
              <a:chOff x="5681135" y="1967741"/>
              <a:chExt cx="3855244" cy="369332"/>
            </a:xfrm>
          </p:grpSpPr>
          <p:sp>
            <p:nvSpPr>
              <p:cNvPr id="41" name="文本框 40"/>
              <p:cNvSpPr txBox="1"/>
              <p:nvPr/>
            </p:nvSpPr>
            <p:spPr>
              <a:xfrm>
                <a:off x="5783529" y="1967741"/>
                <a:ext cx="37528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提供一种新颖的历史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知识普及方式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5681135" y="2103073"/>
                <a:ext cx="102394" cy="98668"/>
              </a:xfrm>
              <a:prstGeom prst="rect">
                <a:avLst/>
              </a:prstGeom>
              <a:solidFill>
                <a:srgbClr val="42B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5681135" y="2425080"/>
              <a:ext cx="6007894" cy="369332"/>
              <a:chOff x="5681135" y="2428037"/>
              <a:chExt cx="6007894" cy="369332"/>
            </a:xfrm>
          </p:grpSpPr>
          <p:sp>
            <p:nvSpPr>
              <p:cNvPr id="42" name="文本框 41"/>
              <p:cNvSpPr txBox="1"/>
              <p:nvPr/>
            </p:nvSpPr>
            <p:spPr>
              <a:xfrm>
                <a:off x="5783529" y="2428037"/>
                <a:ext cx="59055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突破常规鼠标键盘操作模式，提供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丰富多样的体感操作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5681135" y="2563369"/>
                <a:ext cx="102394" cy="98668"/>
              </a:xfrm>
              <a:prstGeom prst="rect">
                <a:avLst/>
              </a:prstGeom>
              <a:solidFill>
                <a:srgbClr val="42B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5681135" y="2882419"/>
              <a:ext cx="4964124" cy="369332"/>
              <a:chOff x="5681135" y="2859584"/>
              <a:chExt cx="4964124" cy="369332"/>
            </a:xfrm>
          </p:grpSpPr>
          <p:sp>
            <p:nvSpPr>
              <p:cNvPr id="52" name="文本框 51"/>
              <p:cNvSpPr txBox="1"/>
              <p:nvPr/>
            </p:nvSpPr>
            <p:spPr>
              <a:xfrm>
                <a:off x="5783528" y="2859584"/>
                <a:ext cx="48617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深入研究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Kinect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和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Untiy3D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联合开发体感游戏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5681135" y="2994916"/>
                <a:ext cx="102394" cy="98668"/>
              </a:xfrm>
              <a:prstGeom prst="rect">
                <a:avLst/>
              </a:prstGeom>
              <a:solidFill>
                <a:srgbClr val="42B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5681135" y="3339758"/>
              <a:ext cx="3855244" cy="369332"/>
              <a:chOff x="5681135" y="3339758"/>
              <a:chExt cx="3855244" cy="369332"/>
            </a:xfrm>
          </p:grpSpPr>
          <p:sp>
            <p:nvSpPr>
              <p:cNvPr id="54" name="文本框 53"/>
              <p:cNvSpPr txBox="1"/>
              <p:nvPr/>
            </p:nvSpPr>
            <p:spPr>
              <a:xfrm>
                <a:off x="5783529" y="3339758"/>
                <a:ext cx="37528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提升玩家对历史知识的认知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5681135" y="3475090"/>
                <a:ext cx="102394" cy="98668"/>
              </a:xfrm>
              <a:prstGeom prst="rect">
                <a:avLst/>
              </a:prstGeom>
              <a:solidFill>
                <a:srgbClr val="42B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9261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  <p:bldP spid="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24"/>
          <p:cNvSpPr txBox="1"/>
          <p:nvPr/>
        </p:nvSpPr>
        <p:spPr>
          <a:xfrm flipH="1">
            <a:off x="8565053" y="478314"/>
            <a:ext cx="2134127" cy="52322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微软雅黑" pitchFamily="34" charset="-122"/>
                <a:ea typeface="微软雅黑" pitchFamily="34" charset="-122"/>
              </a:rPr>
              <a:t>Title</a:t>
            </a:r>
            <a:endParaRPr lang="zh-CN" altLang="en-US" sz="2800" b="1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1854150" y="744884"/>
            <a:ext cx="648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10088380" y="269824"/>
            <a:ext cx="21036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24"/>
          <p:cNvSpPr txBox="1"/>
          <p:nvPr/>
        </p:nvSpPr>
        <p:spPr>
          <a:xfrm flipH="1">
            <a:off x="2104601" y="92111"/>
            <a:ext cx="4248997" cy="64633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latin typeface="微软雅黑" pitchFamily="34" charset="-122"/>
                <a:ea typeface="微软雅黑" pitchFamily="34" charset="-122"/>
              </a:rPr>
              <a:t>B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本文工作：游戏模块图</a:t>
            </a:r>
            <a:endParaRPr lang="zh-CN" altLang="en-US" sz="2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662159" y="92111"/>
            <a:ext cx="41417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b="1" spc="600" dirty="0">
                <a:latin typeface="Segoe UI Light" panose="020B0502040204020203" pitchFamily="34" charset="0"/>
                <a:cs typeface="Arial" pitchFamily="34" charset="0"/>
              </a:rPr>
              <a:t>Title</a:t>
            </a:r>
            <a:endParaRPr lang="zh-CN" altLang="en-US" sz="1600" b="1" spc="600" dirty="0">
              <a:latin typeface="Segoe UI Light" panose="020B0502040204020203" pitchFamily="34" charset="0"/>
              <a:cs typeface="Arial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887992" y="1403503"/>
            <a:ext cx="4264722" cy="4743456"/>
            <a:chOff x="3390447" y="1717401"/>
            <a:chExt cx="4264722" cy="4743456"/>
          </a:xfrm>
        </p:grpSpPr>
        <p:grpSp>
          <p:nvGrpSpPr>
            <p:cNvPr id="26" name="组合 25"/>
            <p:cNvGrpSpPr/>
            <p:nvPr/>
          </p:nvGrpSpPr>
          <p:grpSpPr>
            <a:xfrm>
              <a:off x="3390447" y="3736836"/>
              <a:ext cx="1341322" cy="511691"/>
              <a:chOff x="5407982" y="2807789"/>
              <a:chExt cx="1341322" cy="511691"/>
            </a:xfrm>
          </p:grpSpPr>
          <p:sp>
            <p:nvSpPr>
              <p:cNvPr id="74" name="圆角矩形 73"/>
              <p:cNvSpPr/>
              <p:nvPr/>
            </p:nvSpPr>
            <p:spPr>
              <a:xfrm>
                <a:off x="5407982" y="2807789"/>
                <a:ext cx="1341322" cy="5116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5411858" y="2864858"/>
                <a:ext cx="13374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 smtClean="0">
                    <a:latin typeface="宋体" panose="02010600030101010101" pitchFamily="2" charset="-122"/>
                    <a:ea typeface="宋体" panose="02010600030101010101" pitchFamily="2" charset="-122"/>
                  </a:rPr>
                  <a:t>墙来乐游戏</a:t>
                </a:r>
                <a:endParaRPr lang="en-US" altLang="zh-CN" dirty="0" smtClean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5981237" y="1717401"/>
              <a:ext cx="1647046" cy="480579"/>
              <a:chOff x="5981237" y="1717401"/>
              <a:chExt cx="1647046" cy="480579"/>
            </a:xfrm>
          </p:grpSpPr>
          <p:sp>
            <p:nvSpPr>
              <p:cNvPr id="72" name="圆角矩形 71"/>
              <p:cNvSpPr/>
              <p:nvPr/>
            </p:nvSpPr>
            <p:spPr>
              <a:xfrm>
                <a:off x="5981237" y="1717401"/>
                <a:ext cx="1647046" cy="48057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6136037" y="1773024"/>
                <a:ext cx="13374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 smtClean="0">
                    <a:latin typeface="宋体" panose="02010600030101010101" pitchFamily="2" charset="-122"/>
                    <a:ea typeface="宋体" panose="02010600030101010101" pitchFamily="2" charset="-122"/>
                  </a:rPr>
                  <a:t>UI</a:t>
                </a:r>
                <a:r>
                  <a:rPr lang="zh-CN" altLang="en-US" dirty="0" smtClean="0">
                    <a:latin typeface="宋体" panose="02010600030101010101" pitchFamily="2" charset="-122"/>
                    <a:ea typeface="宋体" panose="02010600030101010101" pitchFamily="2" charset="-122"/>
                  </a:rPr>
                  <a:t>界面模块</a:t>
                </a:r>
                <a:endParaRPr lang="en-US" altLang="zh-CN" dirty="0" smtClean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5981237" y="2514641"/>
              <a:ext cx="1673932" cy="480579"/>
              <a:chOff x="7992582" y="2327268"/>
              <a:chExt cx="1673932" cy="480579"/>
            </a:xfrm>
          </p:grpSpPr>
          <p:sp>
            <p:nvSpPr>
              <p:cNvPr id="70" name="圆角矩形 69"/>
              <p:cNvSpPr/>
              <p:nvPr/>
            </p:nvSpPr>
            <p:spPr>
              <a:xfrm>
                <a:off x="7992582" y="2327268"/>
                <a:ext cx="1673932" cy="48057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8019469" y="2382891"/>
                <a:ext cx="16201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 smtClean="0">
                    <a:latin typeface="宋体" panose="02010600030101010101" pitchFamily="2" charset="-122"/>
                    <a:ea typeface="宋体" panose="02010600030101010101" pitchFamily="2" charset="-122"/>
                  </a:rPr>
                  <a:t>游戏音效模块</a:t>
                </a:r>
                <a:endParaRPr lang="en-US" altLang="zh-CN" dirty="0" smtClean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5981237" y="3311881"/>
              <a:ext cx="1673932" cy="480579"/>
              <a:chOff x="7992582" y="2327268"/>
              <a:chExt cx="1673932" cy="480579"/>
            </a:xfrm>
          </p:grpSpPr>
          <p:sp>
            <p:nvSpPr>
              <p:cNvPr id="68" name="圆角矩形 67"/>
              <p:cNvSpPr/>
              <p:nvPr/>
            </p:nvSpPr>
            <p:spPr>
              <a:xfrm>
                <a:off x="7992582" y="2327268"/>
                <a:ext cx="1673932" cy="48057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8019469" y="2382891"/>
                <a:ext cx="16201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 smtClean="0">
                    <a:latin typeface="宋体" panose="02010600030101010101" pitchFamily="2" charset="-122"/>
                    <a:ea typeface="宋体" panose="02010600030101010101" pitchFamily="2" charset="-122"/>
                  </a:rPr>
                  <a:t>关卡管理模块</a:t>
                </a:r>
                <a:endParaRPr lang="en-US" altLang="zh-CN" dirty="0" smtClean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5981237" y="4109121"/>
              <a:ext cx="1673932" cy="480579"/>
              <a:chOff x="7992582" y="2327268"/>
              <a:chExt cx="1673932" cy="480579"/>
            </a:xfrm>
          </p:grpSpPr>
          <p:sp>
            <p:nvSpPr>
              <p:cNvPr id="66" name="圆角矩形 65"/>
              <p:cNvSpPr/>
              <p:nvPr/>
            </p:nvSpPr>
            <p:spPr>
              <a:xfrm>
                <a:off x="7992582" y="2327268"/>
                <a:ext cx="1673932" cy="48057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67" name="文本框 66"/>
              <p:cNvSpPr txBox="1"/>
              <p:nvPr/>
            </p:nvSpPr>
            <p:spPr>
              <a:xfrm>
                <a:off x="8019469" y="2382891"/>
                <a:ext cx="16201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 smtClean="0">
                    <a:latin typeface="宋体" panose="02010600030101010101" pitchFamily="2" charset="-122"/>
                    <a:ea typeface="宋体" panose="02010600030101010101" pitchFamily="2" charset="-122"/>
                  </a:rPr>
                  <a:t>场景管理模块</a:t>
                </a:r>
                <a:endParaRPr lang="en-US" altLang="zh-CN" dirty="0" smtClean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5981237" y="4906361"/>
              <a:ext cx="1673932" cy="480579"/>
              <a:chOff x="7992582" y="2327268"/>
              <a:chExt cx="1673932" cy="480579"/>
            </a:xfrm>
          </p:grpSpPr>
          <p:sp>
            <p:nvSpPr>
              <p:cNvPr id="64" name="圆角矩形 63"/>
              <p:cNvSpPr/>
              <p:nvPr/>
            </p:nvSpPr>
            <p:spPr>
              <a:xfrm>
                <a:off x="7992582" y="2327268"/>
                <a:ext cx="1673932" cy="48057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8019469" y="2382891"/>
                <a:ext cx="16201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 smtClean="0">
                    <a:latin typeface="宋体" panose="02010600030101010101" pitchFamily="2" charset="-122"/>
                    <a:ea typeface="宋体" panose="02010600030101010101" pitchFamily="2" charset="-122"/>
                  </a:rPr>
                  <a:t>资源管理模块</a:t>
                </a:r>
                <a:endParaRPr lang="en-US" altLang="zh-CN" dirty="0" smtClean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5981237" y="5703603"/>
              <a:ext cx="1673932" cy="757254"/>
              <a:chOff x="10223407" y="4676103"/>
              <a:chExt cx="1673932" cy="757254"/>
            </a:xfrm>
          </p:grpSpPr>
          <p:sp>
            <p:nvSpPr>
              <p:cNvPr id="62" name="圆角矩形 61"/>
              <p:cNvSpPr/>
              <p:nvPr/>
            </p:nvSpPr>
            <p:spPr>
              <a:xfrm>
                <a:off x="10223407" y="4676103"/>
                <a:ext cx="1673932" cy="75725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63" name="文本框 62"/>
              <p:cNvSpPr txBox="1"/>
              <p:nvPr/>
            </p:nvSpPr>
            <p:spPr>
              <a:xfrm>
                <a:off x="10250294" y="4731565"/>
                <a:ext cx="162015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 smtClean="0">
                    <a:latin typeface="宋体" panose="02010600030101010101" pitchFamily="2" charset="-122"/>
                    <a:ea typeface="宋体" panose="02010600030101010101" pitchFamily="2" charset="-122"/>
                  </a:rPr>
                  <a:t>配置数据</a:t>
                </a:r>
                <a:endParaRPr lang="en-US" altLang="zh-CN" dirty="0" smtClean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  <a:p>
                <a:pPr algn="ctr"/>
                <a:r>
                  <a:rPr lang="zh-CN" altLang="en-US" dirty="0" smtClean="0">
                    <a:latin typeface="宋体" panose="02010600030101010101" pitchFamily="2" charset="-122"/>
                    <a:ea typeface="宋体" panose="02010600030101010101" pitchFamily="2" charset="-122"/>
                  </a:rPr>
                  <a:t>管理模块</a:t>
                </a:r>
                <a:endParaRPr lang="en-US" altLang="zh-CN" dirty="0" smtClean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p:grpSp>
        <p:cxnSp>
          <p:nvCxnSpPr>
            <p:cNvPr id="43" name="肘形连接符 42"/>
            <p:cNvCxnSpPr>
              <a:stCxn id="74" idx="3"/>
              <a:endCxn id="72" idx="1"/>
            </p:cNvCxnSpPr>
            <p:nvPr/>
          </p:nvCxnSpPr>
          <p:spPr>
            <a:xfrm flipV="1">
              <a:off x="4731769" y="1957691"/>
              <a:ext cx="1249468" cy="2034991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肘形连接符 50"/>
            <p:cNvCxnSpPr>
              <a:stCxn id="74" idx="3"/>
              <a:endCxn id="70" idx="1"/>
            </p:cNvCxnSpPr>
            <p:nvPr/>
          </p:nvCxnSpPr>
          <p:spPr>
            <a:xfrm flipV="1">
              <a:off x="4731769" y="2754931"/>
              <a:ext cx="1249468" cy="1237751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肘形连接符 52"/>
            <p:cNvCxnSpPr>
              <a:stCxn id="74" idx="3"/>
              <a:endCxn id="68" idx="1"/>
            </p:cNvCxnSpPr>
            <p:nvPr/>
          </p:nvCxnSpPr>
          <p:spPr>
            <a:xfrm flipV="1">
              <a:off x="4731769" y="3552171"/>
              <a:ext cx="1249468" cy="440511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肘形连接符 58"/>
            <p:cNvCxnSpPr>
              <a:stCxn id="74" idx="3"/>
              <a:endCxn id="66" idx="1"/>
            </p:cNvCxnSpPr>
            <p:nvPr/>
          </p:nvCxnSpPr>
          <p:spPr>
            <a:xfrm>
              <a:off x="4731769" y="3992682"/>
              <a:ext cx="1249468" cy="356729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肘形连接符 59"/>
            <p:cNvCxnSpPr>
              <a:stCxn id="75" idx="3"/>
              <a:endCxn id="64" idx="1"/>
            </p:cNvCxnSpPr>
            <p:nvPr/>
          </p:nvCxnSpPr>
          <p:spPr>
            <a:xfrm>
              <a:off x="4731769" y="3978571"/>
              <a:ext cx="1249468" cy="1168080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肘形连接符 60"/>
            <p:cNvCxnSpPr>
              <a:stCxn id="75" idx="3"/>
              <a:endCxn id="62" idx="1"/>
            </p:cNvCxnSpPr>
            <p:nvPr/>
          </p:nvCxnSpPr>
          <p:spPr>
            <a:xfrm>
              <a:off x="4731769" y="3978571"/>
              <a:ext cx="1249468" cy="2103659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4494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24"/>
          <p:cNvSpPr txBox="1"/>
          <p:nvPr/>
        </p:nvSpPr>
        <p:spPr>
          <a:xfrm flipH="1">
            <a:off x="8565053" y="478314"/>
            <a:ext cx="2134127" cy="52322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微软雅黑" pitchFamily="34" charset="-122"/>
                <a:ea typeface="微软雅黑" pitchFamily="34" charset="-122"/>
              </a:rPr>
              <a:t>Title</a:t>
            </a:r>
            <a:endParaRPr lang="zh-CN" altLang="en-US" sz="2800" b="1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1854150" y="744884"/>
            <a:ext cx="648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10088380" y="269824"/>
            <a:ext cx="21036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24"/>
          <p:cNvSpPr txBox="1"/>
          <p:nvPr/>
        </p:nvSpPr>
        <p:spPr>
          <a:xfrm flipH="1">
            <a:off x="2104601" y="92111"/>
            <a:ext cx="4248997" cy="64633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latin typeface="微软雅黑" pitchFamily="34" charset="-122"/>
                <a:ea typeface="微软雅黑" pitchFamily="34" charset="-122"/>
              </a:rPr>
              <a:t>B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本文工作：游戏主流程图</a:t>
            </a:r>
            <a:endParaRPr lang="zh-CN" altLang="en-US" sz="2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662159" y="92111"/>
            <a:ext cx="41417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b="1" spc="600" dirty="0">
                <a:latin typeface="Segoe UI Light" panose="020B0502040204020203" pitchFamily="34" charset="0"/>
                <a:cs typeface="Arial" pitchFamily="34" charset="0"/>
              </a:rPr>
              <a:t>Title</a:t>
            </a:r>
            <a:endParaRPr lang="zh-CN" altLang="en-US" sz="1600" b="1" spc="600" dirty="0">
              <a:latin typeface="Segoe UI Light" panose="020B0502040204020203" pitchFamily="34" charset="0"/>
              <a:cs typeface="Arial" pitchFamily="34" charset="0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6932185" y="1055716"/>
            <a:ext cx="1337446" cy="412719"/>
            <a:chOff x="4543628" y="1156179"/>
            <a:chExt cx="1337446" cy="412719"/>
          </a:xfrm>
        </p:grpSpPr>
        <p:sp>
          <p:nvSpPr>
            <p:cNvPr id="97" name="圆角矩形 96"/>
            <p:cNvSpPr/>
            <p:nvPr/>
          </p:nvSpPr>
          <p:spPr>
            <a:xfrm>
              <a:off x="4594165" y="1156179"/>
              <a:ext cx="1236373" cy="412719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4543628" y="1177872"/>
              <a:ext cx="13374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开始</a:t>
              </a:r>
              <a:endPara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883678" y="1768146"/>
            <a:ext cx="1434459" cy="697059"/>
            <a:chOff x="4487754" y="1867708"/>
            <a:chExt cx="1434459" cy="697059"/>
          </a:xfrm>
        </p:grpSpPr>
        <p:sp>
          <p:nvSpPr>
            <p:cNvPr id="95" name="圆角矩形 94"/>
            <p:cNvSpPr/>
            <p:nvPr/>
          </p:nvSpPr>
          <p:spPr>
            <a:xfrm>
              <a:off x="4487754" y="1867708"/>
              <a:ext cx="1434459" cy="697059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4536260" y="1893072"/>
              <a:ext cx="13374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玩家选择</a:t>
              </a:r>
              <a:endPara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algn="ctr"/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一个选项</a:t>
              </a:r>
              <a:endPara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788831" y="2774732"/>
            <a:ext cx="1618894" cy="846969"/>
            <a:chOff x="4502487" y="2687662"/>
            <a:chExt cx="1618894" cy="846969"/>
          </a:xfrm>
        </p:grpSpPr>
        <p:sp>
          <p:nvSpPr>
            <p:cNvPr id="93" name="菱形 92"/>
            <p:cNvSpPr/>
            <p:nvPr/>
          </p:nvSpPr>
          <p:spPr>
            <a:xfrm>
              <a:off x="4502487" y="2687662"/>
              <a:ext cx="1618894" cy="846969"/>
            </a:xfrm>
            <a:prstGeom prst="diamon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4842247" y="2787981"/>
              <a:ext cx="9393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答案是</a:t>
              </a:r>
              <a:endPara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否正确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141078" y="3550560"/>
            <a:ext cx="1337446" cy="529525"/>
            <a:chOff x="3256719" y="3488466"/>
            <a:chExt cx="1337446" cy="529525"/>
          </a:xfrm>
        </p:grpSpPr>
        <p:sp>
          <p:nvSpPr>
            <p:cNvPr id="91" name="圆角矩形 90"/>
            <p:cNvSpPr/>
            <p:nvPr/>
          </p:nvSpPr>
          <p:spPr>
            <a:xfrm>
              <a:off x="3307256" y="3488466"/>
              <a:ext cx="1236373" cy="52952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3256719" y="3568562"/>
              <a:ext cx="13374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掉体力</a:t>
              </a:r>
              <a:endPara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8768568" y="3434365"/>
            <a:ext cx="1393470" cy="766341"/>
            <a:chOff x="5855806" y="3488466"/>
            <a:chExt cx="1393470" cy="766341"/>
          </a:xfrm>
        </p:grpSpPr>
        <p:sp>
          <p:nvSpPr>
            <p:cNvPr id="89" name="圆角矩形 88"/>
            <p:cNvSpPr/>
            <p:nvPr/>
          </p:nvSpPr>
          <p:spPr>
            <a:xfrm>
              <a:off x="5855806" y="3488466"/>
              <a:ext cx="1393470" cy="76634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5883818" y="3548471"/>
              <a:ext cx="13374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玩家加分并</a:t>
              </a:r>
              <a:endPara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algn="ctr"/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生成奖励</a:t>
              </a:r>
              <a:endPara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623018" y="4180413"/>
            <a:ext cx="1967067" cy="1116720"/>
            <a:chOff x="4386530" y="4166265"/>
            <a:chExt cx="1967067" cy="1116720"/>
          </a:xfrm>
        </p:grpSpPr>
        <p:sp>
          <p:nvSpPr>
            <p:cNvPr id="87" name="菱形 86"/>
            <p:cNvSpPr/>
            <p:nvPr/>
          </p:nvSpPr>
          <p:spPr>
            <a:xfrm>
              <a:off x="4386530" y="4166265"/>
              <a:ext cx="1967067" cy="1116720"/>
            </a:xfrm>
            <a:prstGeom prst="diamon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4690281" y="4401460"/>
              <a:ext cx="13595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当前关卡是否还有题目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940960" y="5778059"/>
            <a:ext cx="1337446" cy="529525"/>
            <a:chOff x="4549826" y="5493225"/>
            <a:chExt cx="1337446" cy="529525"/>
          </a:xfrm>
        </p:grpSpPr>
        <p:sp>
          <p:nvSpPr>
            <p:cNvPr id="85" name="圆角矩形 84"/>
            <p:cNvSpPr/>
            <p:nvPr/>
          </p:nvSpPr>
          <p:spPr>
            <a:xfrm>
              <a:off x="4600363" y="5493225"/>
              <a:ext cx="1236373" cy="52952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4549826" y="5573321"/>
              <a:ext cx="13374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关卡结束</a:t>
              </a:r>
              <a:endPara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9950101" y="4337331"/>
            <a:ext cx="1684734" cy="803793"/>
            <a:chOff x="6835349" y="4208642"/>
            <a:chExt cx="1684734" cy="803793"/>
          </a:xfrm>
        </p:grpSpPr>
        <p:sp>
          <p:nvSpPr>
            <p:cNvPr id="83" name="菱形 82"/>
            <p:cNvSpPr/>
            <p:nvPr/>
          </p:nvSpPr>
          <p:spPr>
            <a:xfrm>
              <a:off x="6835349" y="4208642"/>
              <a:ext cx="1684734" cy="803793"/>
            </a:xfrm>
            <a:prstGeom prst="diamon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222969" y="4287373"/>
              <a:ext cx="9094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是否还</a:t>
              </a:r>
              <a:endPara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r>
                <a:rPr lang="zh-CN" altLang="en-US" dirty="0" smtClean="0">
                  <a:latin typeface="宋体" panose="02010600030101010101" pitchFamily="2" charset="-122"/>
                  <a:ea typeface="宋体" panose="02010600030101010101" pitchFamily="2" charset="-122"/>
                </a:rPr>
                <a:t>有体力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8427855" y="2779995"/>
            <a:ext cx="666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正确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6168217" y="2765136"/>
            <a:ext cx="666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错误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624885" y="5282216"/>
            <a:ext cx="666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没有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0820481" y="3616830"/>
            <a:ext cx="666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有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9359735" y="5699484"/>
            <a:ext cx="666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没有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8895526" y="4415608"/>
            <a:ext cx="666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有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56" name="肘形连接符 55"/>
          <p:cNvCxnSpPr>
            <a:stCxn id="97" idx="2"/>
            <a:endCxn id="95" idx="0"/>
          </p:cNvCxnSpPr>
          <p:nvPr/>
        </p:nvCxnSpPr>
        <p:spPr>
          <a:xfrm rot="5400000">
            <a:off x="7451054" y="1618290"/>
            <a:ext cx="299711" cy="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肘形连接符 56"/>
          <p:cNvCxnSpPr>
            <a:stCxn id="95" idx="2"/>
            <a:endCxn id="93" idx="0"/>
          </p:cNvCxnSpPr>
          <p:nvPr/>
        </p:nvCxnSpPr>
        <p:spPr>
          <a:xfrm rot="5400000">
            <a:off x="7444830" y="2618653"/>
            <a:ext cx="309527" cy="263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肘形连接符 57"/>
          <p:cNvCxnSpPr>
            <a:stCxn id="93" idx="1"/>
            <a:endCxn id="91" idx="0"/>
          </p:cNvCxnSpPr>
          <p:nvPr/>
        </p:nvCxnSpPr>
        <p:spPr>
          <a:xfrm rot="10800000" flipV="1">
            <a:off x="5809803" y="3198216"/>
            <a:ext cx="979029" cy="352343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>
            <a:stCxn id="93" idx="3"/>
            <a:endCxn id="89" idx="0"/>
          </p:cNvCxnSpPr>
          <p:nvPr/>
        </p:nvCxnSpPr>
        <p:spPr>
          <a:xfrm>
            <a:off x="8407725" y="3198217"/>
            <a:ext cx="1057578" cy="236148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92" idx="3"/>
            <a:endCxn id="87" idx="0"/>
          </p:cNvCxnSpPr>
          <p:nvPr/>
        </p:nvCxnSpPr>
        <p:spPr>
          <a:xfrm>
            <a:off x="6478524" y="3815322"/>
            <a:ext cx="1128028" cy="36509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肘形连接符 77"/>
          <p:cNvCxnSpPr>
            <a:stCxn id="89" idx="1"/>
            <a:endCxn id="87" idx="0"/>
          </p:cNvCxnSpPr>
          <p:nvPr/>
        </p:nvCxnSpPr>
        <p:spPr>
          <a:xfrm rot="10800000" flipV="1">
            <a:off x="7606552" y="3817535"/>
            <a:ext cx="1162016" cy="36287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肘形连接符 78"/>
          <p:cNvCxnSpPr>
            <a:stCxn id="87" idx="2"/>
            <a:endCxn id="85" idx="0"/>
          </p:cNvCxnSpPr>
          <p:nvPr/>
        </p:nvCxnSpPr>
        <p:spPr>
          <a:xfrm rot="16200000" flipH="1">
            <a:off x="7367655" y="5536030"/>
            <a:ext cx="480926" cy="313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连接符 79"/>
          <p:cNvCxnSpPr>
            <a:stCxn id="87" idx="3"/>
            <a:endCxn id="83" idx="1"/>
          </p:cNvCxnSpPr>
          <p:nvPr/>
        </p:nvCxnSpPr>
        <p:spPr>
          <a:xfrm>
            <a:off x="8590085" y="4738773"/>
            <a:ext cx="1360016" cy="45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肘形连接符 80"/>
          <p:cNvCxnSpPr>
            <a:stCxn id="83" idx="2"/>
            <a:endCxn id="86" idx="3"/>
          </p:cNvCxnSpPr>
          <p:nvPr/>
        </p:nvCxnSpPr>
        <p:spPr>
          <a:xfrm rot="5400000">
            <a:off x="9084589" y="4334941"/>
            <a:ext cx="901697" cy="251406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肘形连接符 81"/>
          <p:cNvCxnSpPr>
            <a:stCxn id="83" idx="0"/>
            <a:endCxn id="95" idx="3"/>
          </p:cNvCxnSpPr>
          <p:nvPr/>
        </p:nvCxnSpPr>
        <p:spPr>
          <a:xfrm rot="16200000" flipV="1">
            <a:off x="8444976" y="1989838"/>
            <a:ext cx="2220655" cy="247433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209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  <p:bldP spid="3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24"/>
          <p:cNvSpPr txBox="1"/>
          <p:nvPr/>
        </p:nvSpPr>
        <p:spPr>
          <a:xfrm flipH="1">
            <a:off x="8565053" y="478314"/>
            <a:ext cx="2134127" cy="52322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微软雅黑" pitchFamily="34" charset="-122"/>
                <a:ea typeface="微软雅黑" pitchFamily="34" charset="-122"/>
              </a:rPr>
              <a:t>Title</a:t>
            </a:r>
            <a:endParaRPr lang="zh-CN" altLang="en-US" sz="2800" b="1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1854150" y="744884"/>
            <a:ext cx="648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10088380" y="269824"/>
            <a:ext cx="21036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24"/>
          <p:cNvSpPr txBox="1"/>
          <p:nvPr/>
        </p:nvSpPr>
        <p:spPr>
          <a:xfrm flipH="1">
            <a:off x="2104601" y="92111"/>
            <a:ext cx="4248997" cy="64633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latin typeface="微软雅黑" pitchFamily="34" charset="-122"/>
                <a:ea typeface="微软雅黑" pitchFamily="34" charset="-122"/>
              </a:rPr>
              <a:t>C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游戏视频展示</a:t>
            </a:r>
            <a:endParaRPr lang="zh-CN" altLang="en-US" sz="2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662159" y="92111"/>
            <a:ext cx="41417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b="1" spc="600" dirty="0">
                <a:latin typeface="Segoe UI Light" panose="020B0502040204020203" pitchFamily="34" charset="0"/>
                <a:cs typeface="Arial" pitchFamily="34" charset="0"/>
              </a:rPr>
              <a:t>Title</a:t>
            </a:r>
            <a:endParaRPr lang="zh-CN" altLang="en-US" sz="1600" b="1" spc="600" dirty="0">
              <a:latin typeface="Segoe UI Light" panose="020B0502040204020203" pitchFamily="34" charset="0"/>
              <a:cs typeface="Arial" pitchFamily="34" charset="0"/>
            </a:endParaRPr>
          </a:p>
        </p:txBody>
      </p:sp>
      <p:pic>
        <p:nvPicPr>
          <p:cNvPr id="51" name="WallComing 2017_5_22 16_29_3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2035" y="1301993"/>
            <a:ext cx="8887928" cy="496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44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51"/>
                </p:tgtEl>
              </p:cMediaNode>
            </p:video>
          </p:childTnLst>
        </p:cTn>
      </p:par>
    </p:tnLst>
    <p:bldLst>
      <p:bldP spid="33" grpId="0"/>
      <p:bldP spid="36" grpId="0"/>
      <p:bldP spid="3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24"/>
          <p:cNvSpPr txBox="1"/>
          <p:nvPr/>
        </p:nvSpPr>
        <p:spPr>
          <a:xfrm flipH="1">
            <a:off x="8565053" y="478314"/>
            <a:ext cx="2134127" cy="52322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微软雅黑" pitchFamily="34" charset="-122"/>
                <a:ea typeface="微软雅黑" pitchFamily="34" charset="-122"/>
              </a:rPr>
              <a:t>Title</a:t>
            </a:r>
            <a:endParaRPr lang="zh-CN" altLang="en-US" sz="2800" b="1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1854150" y="744884"/>
            <a:ext cx="648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10088380" y="269824"/>
            <a:ext cx="21036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24"/>
          <p:cNvSpPr txBox="1"/>
          <p:nvPr/>
        </p:nvSpPr>
        <p:spPr>
          <a:xfrm flipH="1">
            <a:off x="2104601" y="92111"/>
            <a:ext cx="4248997" cy="64633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latin typeface="微软雅黑" pitchFamily="34" charset="-122"/>
                <a:ea typeface="微软雅黑" pitchFamily="34" charset="-122"/>
              </a:rPr>
              <a:t>D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总结</a:t>
            </a:r>
            <a:endParaRPr lang="zh-CN" altLang="en-US" sz="2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662159" y="92111"/>
            <a:ext cx="41417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b="1" spc="600" dirty="0">
                <a:latin typeface="Segoe UI Light" panose="020B0502040204020203" pitchFamily="34" charset="0"/>
                <a:cs typeface="Arial" pitchFamily="34" charset="0"/>
              </a:rPr>
              <a:t>Title</a:t>
            </a:r>
            <a:endParaRPr lang="zh-CN" altLang="en-US" sz="1600" b="1" spc="600" dirty="0">
              <a:latin typeface="Segoe UI Light" panose="020B0502040204020203" pitchFamily="34" charset="0"/>
              <a:cs typeface="Arial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307281" y="1240670"/>
            <a:ext cx="6381750" cy="2370873"/>
            <a:chOff x="4229100" y="1240670"/>
            <a:chExt cx="6381750" cy="2370873"/>
          </a:xfrm>
        </p:grpSpPr>
        <p:sp>
          <p:nvSpPr>
            <p:cNvPr id="26" name="矩形 25"/>
            <p:cNvSpPr/>
            <p:nvPr/>
          </p:nvSpPr>
          <p:spPr>
            <a:xfrm>
              <a:off x="4229100" y="1529311"/>
              <a:ext cx="6381750" cy="2082232"/>
            </a:xfrm>
            <a:prstGeom prst="rect">
              <a:avLst/>
            </a:prstGeom>
            <a:solidFill>
              <a:srgbClr val="32353E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4705350" y="1240670"/>
              <a:ext cx="4762500" cy="577282"/>
            </a:xfrm>
            <a:prstGeom prst="rect">
              <a:avLst/>
            </a:prstGeom>
            <a:solidFill>
              <a:srgbClr val="42B9DB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b="1" spc="3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收获的成绩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705350" y="1967741"/>
              <a:ext cx="57215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采用</a:t>
              </a:r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Kinect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Unity3D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联合开发，对体感游戏开发技术有了全新的理解和掌握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4705350" y="2728292"/>
              <a:ext cx="57215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开发一款完善的游戏，熟悉游戏开发流程，提高了团队合作能力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602956" y="2103073"/>
              <a:ext cx="102394" cy="98668"/>
            </a:xfrm>
            <a:prstGeom prst="rect">
              <a:avLst/>
            </a:prstGeom>
            <a:solidFill>
              <a:srgbClr val="42B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4602956" y="2863624"/>
              <a:ext cx="102394" cy="98668"/>
            </a:xfrm>
            <a:prstGeom prst="rect">
              <a:avLst/>
            </a:prstGeom>
            <a:solidFill>
              <a:srgbClr val="42B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307281" y="4205786"/>
            <a:ext cx="6381750" cy="1826526"/>
            <a:chOff x="4229100" y="4001068"/>
            <a:chExt cx="6381750" cy="1826526"/>
          </a:xfrm>
        </p:grpSpPr>
        <p:sp>
          <p:nvSpPr>
            <p:cNvPr id="43" name="矩形 42"/>
            <p:cNvSpPr/>
            <p:nvPr/>
          </p:nvSpPr>
          <p:spPr>
            <a:xfrm>
              <a:off x="4229100" y="4289709"/>
              <a:ext cx="6381750" cy="1537885"/>
            </a:xfrm>
            <a:prstGeom prst="rect">
              <a:avLst/>
            </a:prstGeom>
            <a:solidFill>
              <a:srgbClr val="32353E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4705350" y="4001068"/>
              <a:ext cx="4762500" cy="577282"/>
            </a:xfrm>
            <a:prstGeom prst="rect">
              <a:avLst/>
            </a:prstGeom>
            <a:solidFill>
              <a:srgbClr val="42B9DB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b="1" spc="3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存在的不足</a:t>
              </a:r>
              <a:endPara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4705350" y="4728139"/>
              <a:ext cx="51073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历史题数据不支持玩家导入，题库数据不可拓展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4705350" y="5188435"/>
              <a:ext cx="3752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代码架构有待改进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4602956" y="4863471"/>
              <a:ext cx="102394" cy="98668"/>
            </a:xfrm>
            <a:prstGeom prst="rect">
              <a:avLst/>
            </a:prstGeom>
            <a:solidFill>
              <a:srgbClr val="42B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4602956" y="5323767"/>
              <a:ext cx="102394" cy="98668"/>
            </a:xfrm>
            <a:prstGeom prst="rect">
              <a:avLst/>
            </a:prstGeom>
            <a:solidFill>
              <a:srgbClr val="42B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14152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5199800" y="692008"/>
            <a:ext cx="6784567" cy="5357593"/>
            <a:chOff x="5158857" y="869429"/>
            <a:chExt cx="6784567" cy="5357593"/>
          </a:xfrm>
        </p:grpSpPr>
        <p:grpSp>
          <p:nvGrpSpPr>
            <p:cNvPr id="39" name="组合 38"/>
            <p:cNvGrpSpPr/>
            <p:nvPr/>
          </p:nvGrpSpPr>
          <p:grpSpPr>
            <a:xfrm>
              <a:off x="9217057" y="870563"/>
              <a:ext cx="2726367" cy="5356459"/>
              <a:chOff x="1697126" y="1628321"/>
              <a:chExt cx="1909005" cy="3750597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697126" y="1628321"/>
                <a:ext cx="1909005" cy="1255712"/>
                <a:chOff x="0" y="3049588"/>
                <a:chExt cx="1919891" cy="1255712"/>
              </a:xfrm>
            </p:grpSpPr>
            <p:sp>
              <p:nvSpPr>
                <p:cNvPr id="5" name="矩形 4"/>
                <p:cNvSpPr/>
                <p:nvPr/>
              </p:nvSpPr>
              <p:spPr>
                <a:xfrm>
                  <a:off x="0" y="3049588"/>
                  <a:ext cx="1828800" cy="1255712"/>
                </a:xfrm>
                <a:prstGeom prst="rect">
                  <a:avLst/>
                </a:prstGeom>
                <a:solidFill>
                  <a:srgbClr val="F682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文本框 29"/>
                <p:cNvSpPr txBox="1"/>
                <p:nvPr/>
              </p:nvSpPr>
              <p:spPr>
                <a:xfrm>
                  <a:off x="737398" y="3450529"/>
                  <a:ext cx="11824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家人</a:t>
                  </a:r>
                  <a:endParaRPr lang="zh-CN" altLang="en-US" sz="2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pic>
              <p:nvPicPr>
                <p:cNvPr id="29" name="图片 28"/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4818" y="3308868"/>
                  <a:ext cx="743630" cy="737151"/>
                </a:xfrm>
                <a:prstGeom prst="rect">
                  <a:avLst/>
                </a:prstGeom>
              </p:spPr>
            </p:pic>
          </p:grpSp>
          <p:grpSp>
            <p:nvGrpSpPr>
              <p:cNvPr id="37" name="组合 36"/>
              <p:cNvGrpSpPr/>
              <p:nvPr/>
            </p:nvGrpSpPr>
            <p:grpSpPr>
              <a:xfrm>
                <a:off x="1697126" y="4123206"/>
                <a:ext cx="1861154" cy="1255712"/>
                <a:chOff x="3657600" y="5559424"/>
                <a:chExt cx="1861154" cy="1308259"/>
              </a:xfrm>
            </p:grpSpPr>
            <p:sp>
              <p:nvSpPr>
                <p:cNvPr id="16" name="矩形 15"/>
                <p:cNvSpPr/>
                <p:nvPr/>
              </p:nvSpPr>
              <p:spPr>
                <a:xfrm>
                  <a:off x="3657600" y="5559424"/>
                  <a:ext cx="1828800" cy="1308259"/>
                </a:xfrm>
                <a:prstGeom prst="rect">
                  <a:avLst/>
                </a:prstGeom>
                <a:solidFill>
                  <a:srgbClr val="E3221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文本框 31"/>
                <p:cNvSpPr txBox="1"/>
                <p:nvPr/>
              </p:nvSpPr>
              <p:spPr>
                <a:xfrm>
                  <a:off x="4336261" y="5977879"/>
                  <a:ext cx="11824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亲友</a:t>
                  </a:r>
                  <a:endParaRPr lang="zh-CN" altLang="en-US" sz="2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pic>
              <p:nvPicPr>
                <p:cNvPr id="33" name="图片 32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69665" y="5896702"/>
                  <a:ext cx="712033" cy="712033"/>
                </a:xfrm>
                <a:prstGeom prst="rect">
                  <a:avLst/>
                </a:prstGeom>
              </p:spPr>
            </p:pic>
          </p:grpSp>
          <p:grpSp>
            <p:nvGrpSpPr>
              <p:cNvPr id="35" name="组合 34"/>
              <p:cNvGrpSpPr/>
              <p:nvPr/>
            </p:nvGrpSpPr>
            <p:grpSpPr>
              <a:xfrm>
                <a:off x="1697126" y="2881254"/>
                <a:ext cx="1828800" cy="1255712"/>
                <a:chOff x="1828800" y="4305300"/>
                <a:chExt cx="1828800" cy="1255712"/>
              </a:xfrm>
            </p:grpSpPr>
            <p:sp>
              <p:nvSpPr>
                <p:cNvPr id="15" name="矩形 14"/>
                <p:cNvSpPr/>
                <p:nvPr/>
              </p:nvSpPr>
              <p:spPr>
                <a:xfrm>
                  <a:off x="1828800" y="4305300"/>
                  <a:ext cx="1828800" cy="1255712"/>
                </a:xfrm>
                <a:prstGeom prst="rect">
                  <a:avLst/>
                </a:prstGeom>
                <a:solidFill>
                  <a:srgbClr val="55A27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文本框 30"/>
                <p:cNvSpPr txBox="1"/>
                <p:nvPr/>
              </p:nvSpPr>
              <p:spPr>
                <a:xfrm>
                  <a:off x="2464221" y="4702324"/>
                  <a:ext cx="11824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老师</a:t>
                  </a:r>
                  <a:endParaRPr lang="zh-CN" altLang="en-US" sz="2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pic>
              <p:nvPicPr>
                <p:cNvPr id="34" name="图片 33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062396" y="4592755"/>
                  <a:ext cx="680803" cy="680803"/>
                </a:xfrm>
                <a:prstGeom prst="rect">
                  <a:avLst/>
                </a:prstGeom>
              </p:spPr>
            </p:pic>
          </p:grpSp>
        </p:grpSp>
        <p:sp>
          <p:nvSpPr>
            <p:cNvPr id="38" name="矩形 37"/>
            <p:cNvSpPr/>
            <p:nvPr/>
          </p:nvSpPr>
          <p:spPr>
            <a:xfrm>
              <a:off x="5158857" y="869429"/>
              <a:ext cx="4058198" cy="5357592"/>
            </a:xfrm>
            <a:prstGeom prst="rect">
              <a:avLst/>
            </a:prstGeom>
            <a:solidFill>
              <a:srgbClr val="42B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688242" y="1289661"/>
              <a:ext cx="26547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致谢</a:t>
              </a:r>
              <a:endPara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357009" y="1875185"/>
              <a:ext cx="3661894" cy="4154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indent="360000" defTabSz="685800">
                <a:lnSpc>
                  <a:spcPct val="150000"/>
                </a:lnSpc>
                <a:defRPr/>
              </a:pPr>
              <a:r>
                <a:rPr lang="zh-CN" altLang="en-US" sz="16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大学四年生活</a:t>
              </a:r>
              <a:r>
                <a:rPr lang="zh-CN" altLang="en-US" sz="1600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即将结束，在此，我要感谢所有教导我的老师和陪伴我一齐成长的同学</a:t>
              </a:r>
              <a:r>
                <a:rPr lang="zh-CN" altLang="en-US" sz="16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，在</a:t>
              </a:r>
              <a:r>
                <a:rPr lang="zh-CN" altLang="en-US" sz="1600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我的大学</a:t>
              </a:r>
              <a:r>
                <a:rPr lang="zh-CN" altLang="en-US" sz="16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生涯中，他们给予</a:t>
              </a:r>
              <a:r>
                <a:rPr lang="zh-CN" altLang="en-US" sz="1600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了很大的帮助。本论文能够顺利完成</a:t>
              </a:r>
              <a:r>
                <a:rPr lang="zh-CN" altLang="en-US" sz="16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，我要</a:t>
              </a:r>
              <a:r>
                <a:rPr lang="zh-CN" altLang="en-US" sz="1600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特别感谢我的导师崔树芹老师</a:t>
              </a:r>
              <a:r>
                <a:rPr lang="zh-CN" altLang="en-US" sz="1600" kern="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该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论文从选题，构思到最后定稿的各个</a:t>
              </a: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环节，崔老师都给予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细心指引与教导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使我得以最终完成毕业论文设计！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indent="360000" defTabSz="685800">
                <a:lnSpc>
                  <a:spcPct val="150000"/>
                </a:lnSpc>
                <a:defRPr/>
              </a:pP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最后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，我要向百忙之中抽时间对本文进行审阅，评议和参与本人论文答辩的各位老师表示感谢！</a:t>
              </a:r>
              <a:endParaRPr lang="zh-CN" altLang="en-US" sz="1600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3467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>
            <a:off x="4516964" y="1010895"/>
            <a:ext cx="4876925" cy="658800"/>
            <a:chOff x="4516964" y="1010895"/>
            <a:chExt cx="4876925" cy="658800"/>
          </a:xfrm>
        </p:grpSpPr>
        <p:sp>
          <p:nvSpPr>
            <p:cNvPr id="66" name="文本框 65"/>
            <p:cNvSpPr txBox="1"/>
            <p:nvPr/>
          </p:nvSpPr>
          <p:spPr>
            <a:xfrm>
              <a:off x="5347669" y="1109462"/>
              <a:ext cx="4046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武汉纺织大学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68" name="图片 6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16964" y="1010895"/>
              <a:ext cx="675879" cy="658800"/>
            </a:xfrm>
            <a:prstGeom prst="rect">
              <a:avLst/>
            </a:prstGeom>
          </p:spPr>
        </p:pic>
      </p:grpSp>
      <p:cxnSp>
        <p:nvCxnSpPr>
          <p:cNvPr id="25" name="直接连接符 24"/>
          <p:cNvCxnSpPr/>
          <p:nvPr/>
        </p:nvCxnSpPr>
        <p:spPr>
          <a:xfrm flipH="1">
            <a:off x="10880725" y="4972050"/>
            <a:ext cx="1311275" cy="188595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H="1">
            <a:off x="11452225" y="4942002"/>
            <a:ext cx="739775" cy="1915998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H="1">
            <a:off x="10693400" y="5140325"/>
            <a:ext cx="1498600" cy="1717675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>
            <a:off x="10693400" y="6353175"/>
            <a:ext cx="1498600" cy="504825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H="1">
            <a:off x="10267950" y="6045200"/>
            <a:ext cx="1924050" cy="8128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H="1">
            <a:off x="11493500" y="5892800"/>
            <a:ext cx="698501" cy="9652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657686" y="2363975"/>
            <a:ext cx="69063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spc="600" dirty="0" smtClean="0">
                <a:ln w="2540">
                  <a:noFill/>
                </a:ln>
                <a:latin typeface="华康俪金黑W8" panose="020B0809000000000000" pitchFamily="49" charset="-122"/>
                <a:ea typeface="华康俪金黑W8" panose="020B0809000000000000" pitchFamily="49" charset="-122"/>
              </a:rPr>
              <a:t>谢 谢 观 看</a:t>
            </a:r>
            <a:endParaRPr lang="zh-CN" altLang="en-US" sz="5400" spc="600" dirty="0">
              <a:ln w="2540">
                <a:noFill/>
              </a:ln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621368" y="4418782"/>
            <a:ext cx="36985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不到之处请多批评指正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1633928" y="1341438"/>
            <a:ext cx="0" cy="1582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V="1">
            <a:off x="10549890" y="1341439"/>
            <a:ext cx="0" cy="15827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flipH="1">
            <a:off x="7571732" y="1341438"/>
            <a:ext cx="297815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组合 49"/>
          <p:cNvGrpSpPr/>
          <p:nvPr/>
        </p:nvGrpSpPr>
        <p:grpSpPr>
          <a:xfrm>
            <a:off x="1633928" y="1132210"/>
            <a:ext cx="3259280" cy="369332"/>
            <a:chOff x="1633928" y="1132210"/>
            <a:chExt cx="3259280" cy="369332"/>
          </a:xfrm>
        </p:grpSpPr>
        <p:cxnSp>
          <p:nvCxnSpPr>
            <p:cNvPr id="51" name="直接连接符 50"/>
            <p:cNvCxnSpPr/>
            <p:nvPr/>
          </p:nvCxnSpPr>
          <p:spPr>
            <a:xfrm>
              <a:off x="1633928" y="1341438"/>
              <a:ext cx="32441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文本框 51"/>
            <p:cNvSpPr txBox="1"/>
            <p:nvPr/>
          </p:nvSpPr>
          <p:spPr>
            <a:xfrm>
              <a:off x="2039627" y="1132210"/>
              <a:ext cx="28535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数计学院</a:t>
              </a:r>
            </a:p>
          </p:txBody>
        </p:sp>
        <p:cxnSp>
          <p:nvCxnSpPr>
            <p:cNvPr id="53" name="直接连接符 52"/>
            <p:cNvCxnSpPr/>
            <p:nvPr/>
          </p:nvCxnSpPr>
          <p:spPr>
            <a:xfrm flipH="1">
              <a:off x="3322842" y="1341438"/>
              <a:ext cx="10392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4" name="直接连接符 53"/>
          <p:cNvCxnSpPr>
            <a:stCxn id="45" idx="1"/>
          </p:cNvCxnSpPr>
          <p:nvPr/>
        </p:nvCxnSpPr>
        <p:spPr>
          <a:xfrm flipH="1">
            <a:off x="1612900" y="4649615"/>
            <a:ext cx="200846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/>
        </p:nvGrpSpPr>
        <p:grpSpPr>
          <a:xfrm>
            <a:off x="6829425" y="4518809"/>
            <a:ext cx="3720465" cy="261610"/>
            <a:chOff x="6829425" y="4518809"/>
            <a:chExt cx="3720465" cy="261610"/>
          </a:xfrm>
        </p:grpSpPr>
        <p:cxnSp>
          <p:nvCxnSpPr>
            <p:cNvPr id="56" name="直接连接符 55"/>
            <p:cNvCxnSpPr/>
            <p:nvPr/>
          </p:nvCxnSpPr>
          <p:spPr>
            <a:xfrm flipH="1" flipV="1">
              <a:off x="10225478" y="4651847"/>
              <a:ext cx="32441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文本框 56"/>
            <p:cNvSpPr txBox="1"/>
            <p:nvPr/>
          </p:nvSpPr>
          <p:spPr>
            <a:xfrm>
              <a:off x="8693206" y="4518809"/>
              <a:ext cx="159062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spc="3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2017</a:t>
              </a:r>
              <a:r>
                <a:rPr lang="zh-CN" altLang="en-US" sz="1100" spc="3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年毕业答辩</a:t>
              </a:r>
              <a:endParaRPr lang="zh-CN" altLang="en-US" sz="1100" spc="3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8" name="直接连接符 57"/>
            <p:cNvCxnSpPr/>
            <p:nvPr/>
          </p:nvCxnSpPr>
          <p:spPr>
            <a:xfrm flipH="1">
              <a:off x="6829425" y="4652963"/>
              <a:ext cx="186378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左上"/>
          <p:cNvSpPr/>
          <p:nvPr/>
        </p:nvSpPr>
        <p:spPr>
          <a:xfrm>
            <a:off x="6024000" y="1270917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右上"/>
          <p:cNvSpPr/>
          <p:nvPr/>
        </p:nvSpPr>
        <p:spPr>
          <a:xfrm>
            <a:off x="6024000" y="1270917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左下"/>
          <p:cNvSpPr/>
          <p:nvPr/>
        </p:nvSpPr>
        <p:spPr>
          <a:xfrm flipV="1">
            <a:off x="6024000" y="4572919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右下"/>
          <p:cNvSpPr/>
          <p:nvPr/>
        </p:nvSpPr>
        <p:spPr>
          <a:xfrm flipV="1">
            <a:off x="6023994" y="4572919"/>
            <a:ext cx="144000" cy="14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/>
          <p:cNvCxnSpPr/>
          <p:nvPr/>
        </p:nvCxnSpPr>
        <p:spPr>
          <a:xfrm>
            <a:off x="1633928" y="2924175"/>
            <a:ext cx="0" cy="1725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flipV="1">
            <a:off x="10549890" y="2924175"/>
            <a:ext cx="0" cy="1725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09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3.33333E-6 L 0.36536 -3.33333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68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36536 -3.33333E-6 L 0.36536 0.23079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52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53" presetClass="exit" presetSubtype="544" fill="hold" grpId="3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3.33333E-6 L -0.36602 -0.00023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07" y="-23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36602 -0.00023 L -0.36602 0.23056 " pathEditMode="relative" rAng="0" ptsTypes="AA">
                                      <p:cBhvr>
                                        <p:cTn id="3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528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53" presetClass="exit" presetSubtype="544" fill="hold" grpId="3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4.81481E-6 L 0.36536 -4.81481E-6 " pathEditMode="relative" rAng="0" ptsTypes="AA">
                                      <p:cBhvr>
                                        <p:cTn id="5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68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36536 -4.81481E-6 L 0.36536 -0.25092 " pathEditMode="relative" rAng="0" ptsTypes="AA">
                                      <p:cBhvr>
                                        <p:cTn id="5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46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53" presetClass="exit" presetSubtype="544" fill="hold" grpId="3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4.81481E-6 L -0.36602 -0.00023 " pathEditMode="relative" rAng="0" ptsTypes="AA">
                                      <p:cBhvr>
                                        <p:cTn id="7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07" y="-2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42" presetClass="path" presetSubtype="0" accel="50000" de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36602 -0.00023 L -0.36602 -0.25092 " pathEditMode="relative" rAng="0" ptsTypes="AA">
                                      <p:cBhvr>
                                        <p:cTn id="7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46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53" presetClass="exit" presetSubtype="544" fill="hold" grpId="3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7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2000"/>
                            </p:stCondLst>
                            <p:childTnLst>
                              <p:par>
                                <p:cTn id="1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60" grpId="0" animBg="1"/>
      <p:bldP spid="60" grpId="1" animBg="1"/>
      <p:bldP spid="60" grpId="2" animBg="1"/>
      <p:bldP spid="60" grpId="3" animBg="1"/>
      <p:bldP spid="59" grpId="0" animBg="1"/>
      <p:bldP spid="59" grpId="1" animBg="1"/>
      <p:bldP spid="59" grpId="2" animBg="1"/>
      <p:bldP spid="59" grpId="3" animBg="1"/>
      <p:bldP spid="62" grpId="0" animBg="1"/>
      <p:bldP spid="62" grpId="1" animBg="1"/>
      <p:bldP spid="62" grpId="2" animBg="1"/>
      <p:bldP spid="62" grpId="3" animBg="1"/>
      <p:bldP spid="61" grpId="0" animBg="1"/>
      <p:bldP spid="61" grpId="1" animBg="1"/>
      <p:bldP spid="61" grpId="2" animBg="1"/>
      <p:bldP spid="61" grpId="3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视差">
  <a:themeElements>
    <a:clrScheme name="视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视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视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1177</TotalTime>
  <Words>383</Words>
  <Application>Microsoft Office PowerPoint</Application>
  <PresentationFormat>宽屏</PresentationFormat>
  <Paragraphs>81</Paragraphs>
  <Slides>9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等线</vt:lpstr>
      <vt:lpstr>华康俪金黑W8</vt:lpstr>
      <vt:lpstr>华文楷体</vt:lpstr>
      <vt:lpstr>宋体</vt:lpstr>
      <vt:lpstr>微软雅黑</vt:lpstr>
      <vt:lpstr>Arial</vt:lpstr>
      <vt:lpstr>Corbel</vt:lpstr>
      <vt:lpstr>Segoe UI Light</vt:lpstr>
      <vt:lpstr>视差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御用小师</dc:creator>
  <cp:lastModifiedBy>丁成</cp:lastModifiedBy>
  <cp:revision>360</cp:revision>
  <dcterms:created xsi:type="dcterms:W3CDTF">2016-01-25T05:25:12Z</dcterms:created>
  <dcterms:modified xsi:type="dcterms:W3CDTF">2017-05-24T06:52:21Z</dcterms:modified>
</cp:coreProperties>
</file>

<file path=docProps/thumbnail.jpeg>
</file>